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5"/>
    <p:sldMasterId id="2147483660" r:id="rId6"/>
    <p:sldMasterId id="2147483672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  <p:sldId id="291" r:id="rId44"/>
    <p:sldId id="292" r:id="rId45"/>
    <p:sldId id="293" r:id="rId46"/>
    <p:sldId id="294" r:id="rId47"/>
    <p:sldId id="295" r:id="rId48"/>
    <p:sldId id="296" r:id="rId49"/>
    <p:sldId id="297" r:id="rId50"/>
    <p:sldId id="298" r:id="rId51"/>
    <p:sldId id="299" r:id="rId52"/>
    <p:sldId id="300" r:id="rId53"/>
  </p:sldIdLst>
  <p:sldSz cy="6858000" cx="9144000"/>
  <p:notesSz cx="6858000" cy="9144000"/>
  <p:embeddedFontLst>
    <p:embeddedFont>
      <p:font typeface="Book Antiqua"/>
      <p:regular r:id="rId54"/>
      <p:bold r:id="rId55"/>
      <p:italic r:id="rId56"/>
      <p:boldItalic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58" roundtripDataSignature="AMtx7mi42ZV60Tn/pVAqbqfOUDeAZScU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A9CE026-998E-4DA7-98BF-17AC6FD23F07}">
  <a:tblStyle styleId="{AA9CE026-998E-4DA7-98BF-17AC6FD23F07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fill>
          <a:solidFill>
            <a:srgbClr val="D0DEEF"/>
          </a:solidFill>
        </a:fill>
      </a:tcStyle>
    </a:band1H>
    <a:band2H>
      <a:tcTxStyle/>
    </a:band2H>
    <a:band1V>
      <a:tcTxStyle/>
      <a:tcStyle>
        <a:fill>
          <a:solidFill>
            <a:srgbClr val="D0DEEF"/>
          </a:solidFill>
        </a:fill>
      </a:tcStyle>
    </a:band1V>
    <a:band2V>
      <a:tcTxStyle/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chemeClr val="accent1"/>
          </a:solidFill>
        </a:fill>
      </a:tcStyle>
    </a:lastRow>
    <a:seCell>
      <a:tcTxStyle/>
    </a:seCell>
    <a:swCell>
      <a:tcTxStyle/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cap="flat" cmpd="sng" w="38100">
              <a:solidFill>
                <a:schemeClr val="lt1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chemeClr val="accent1"/>
          </a:solidFill>
        </a:fill>
      </a:tcStyle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2.xml"/><Relationship Id="rId42" Type="http://schemas.openxmlformats.org/officeDocument/2006/relationships/slide" Target="slides/slide34.xml"/><Relationship Id="rId41" Type="http://schemas.openxmlformats.org/officeDocument/2006/relationships/slide" Target="slides/slide33.xml"/><Relationship Id="rId44" Type="http://schemas.openxmlformats.org/officeDocument/2006/relationships/slide" Target="slides/slide36.xml"/><Relationship Id="rId43" Type="http://schemas.openxmlformats.org/officeDocument/2006/relationships/slide" Target="slides/slide35.xml"/><Relationship Id="rId46" Type="http://schemas.openxmlformats.org/officeDocument/2006/relationships/slide" Target="slides/slide38.xml"/><Relationship Id="rId45" Type="http://schemas.openxmlformats.org/officeDocument/2006/relationships/slide" Target="slides/slide3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1.xml"/><Relationship Id="rId48" Type="http://schemas.openxmlformats.org/officeDocument/2006/relationships/slide" Target="slides/slide40.xml"/><Relationship Id="rId47" Type="http://schemas.openxmlformats.org/officeDocument/2006/relationships/slide" Target="slides/slide39.xml"/><Relationship Id="rId49" Type="http://schemas.openxmlformats.org/officeDocument/2006/relationships/slide" Target="slides/slide41.xml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slideMaster" Target="slideMasters/slideMaster3.xml"/><Relationship Id="rId8" Type="http://schemas.openxmlformats.org/officeDocument/2006/relationships/notesMaster" Target="notesMasters/notesMaster1.xml"/><Relationship Id="rId31" Type="http://schemas.openxmlformats.org/officeDocument/2006/relationships/slide" Target="slides/slide23.xml"/><Relationship Id="rId30" Type="http://schemas.openxmlformats.org/officeDocument/2006/relationships/slide" Target="slides/slide22.xml"/><Relationship Id="rId33" Type="http://schemas.openxmlformats.org/officeDocument/2006/relationships/slide" Target="slides/slide25.xml"/><Relationship Id="rId32" Type="http://schemas.openxmlformats.org/officeDocument/2006/relationships/slide" Target="slides/slide24.xml"/><Relationship Id="rId35" Type="http://schemas.openxmlformats.org/officeDocument/2006/relationships/slide" Target="slides/slide27.xml"/><Relationship Id="rId34" Type="http://schemas.openxmlformats.org/officeDocument/2006/relationships/slide" Target="slides/slide26.xml"/><Relationship Id="rId37" Type="http://schemas.openxmlformats.org/officeDocument/2006/relationships/slide" Target="slides/slide29.xml"/><Relationship Id="rId36" Type="http://schemas.openxmlformats.org/officeDocument/2006/relationships/slide" Target="slides/slide28.xml"/><Relationship Id="rId39" Type="http://schemas.openxmlformats.org/officeDocument/2006/relationships/slide" Target="slides/slide31.xml"/><Relationship Id="rId38" Type="http://schemas.openxmlformats.org/officeDocument/2006/relationships/slide" Target="slides/slide30.xml"/><Relationship Id="rId20" Type="http://schemas.openxmlformats.org/officeDocument/2006/relationships/slide" Target="slides/slide12.xml"/><Relationship Id="rId22" Type="http://schemas.openxmlformats.org/officeDocument/2006/relationships/slide" Target="slides/slide14.xml"/><Relationship Id="rId21" Type="http://schemas.openxmlformats.org/officeDocument/2006/relationships/slide" Target="slides/slide13.xml"/><Relationship Id="rId24" Type="http://schemas.openxmlformats.org/officeDocument/2006/relationships/slide" Target="slides/slide16.xml"/><Relationship Id="rId23" Type="http://schemas.openxmlformats.org/officeDocument/2006/relationships/slide" Target="slides/slide15.xml"/><Relationship Id="rId26" Type="http://schemas.openxmlformats.org/officeDocument/2006/relationships/slide" Target="slides/slide18.xml"/><Relationship Id="rId25" Type="http://schemas.openxmlformats.org/officeDocument/2006/relationships/slide" Target="slides/slide17.xml"/><Relationship Id="rId28" Type="http://schemas.openxmlformats.org/officeDocument/2006/relationships/slide" Target="slides/slide20.xml"/><Relationship Id="rId27" Type="http://schemas.openxmlformats.org/officeDocument/2006/relationships/slide" Target="slides/slide19.xml"/><Relationship Id="rId29" Type="http://schemas.openxmlformats.org/officeDocument/2006/relationships/slide" Target="slides/slide21.xml"/><Relationship Id="rId51" Type="http://schemas.openxmlformats.org/officeDocument/2006/relationships/slide" Target="slides/slide43.xml"/><Relationship Id="rId50" Type="http://schemas.openxmlformats.org/officeDocument/2006/relationships/slide" Target="slides/slide42.xml"/><Relationship Id="rId53" Type="http://schemas.openxmlformats.org/officeDocument/2006/relationships/slide" Target="slides/slide45.xml"/><Relationship Id="rId52" Type="http://schemas.openxmlformats.org/officeDocument/2006/relationships/slide" Target="slides/slide44.xml"/><Relationship Id="rId11" Type="http://schemas.openxmlformats.org/officeDocument/2006/relationships/slide" Target="slides/slide3.xml"/><Relationship Id="rId55" Type="http://schemas.openxmlformats.org/officeDocument/2006/relationships/font" Target="fonts/BookAntiqua-bold.fntdata"/><Relationship Id="rId10" Type="http://schemas.openxmlformats.org/officeDocument/2006/relationships/slide" Target="slides/slide2.xml"/><Relationship Id="rId54" Type="http://schemas.openxmlformats.org/officeDocument/2006/relationships/font" Target="fonts/BookAntiqua-regular.fntdata"/><Relationship Id="rId13" Type="http://schemas.openxmlformats.org/officeDocument/2006/relationships/slide" Target="slides/slide5.xml"/><Relationship Id="rId57" Type="http://schemas.openxmlformats.org/officeDocument/2006/relationships/font" Target="fonts/BookAntiqua-boldItalic.fntdata"/><Relationship Id="rId12" Type="http://schemas.openxmlformats.org/officeDocument/2006/relationships/slide" Target="slides/slide4.xml"/><Relationship Id="rId56" Type="http://schemas.openxmlformats.org/officeDocument/2006/relationships/font" Target="fonts/BookAntiqua-italic.fntdata"/><Relationship Id="rId15" Type="http://schemas.openxmlformats.org/officeDocument/2006/relationships/slide" Target="slides/slide7.xml"/><Relationship Id="rId14" Type="http://schemas.openxmlformats.org/officeDocument/2006/relationships/slide" Target="slides/slide6.xml"/><Relationship Id="rId58" Type="http://customschemas.google.com/relationships/presentationmetadata" Target="metadata"/><Relationship Id="rId17" Type="http://schemas.openxmlformats.org/officeDocument/2006/relationships/slide" Target="slides/slide9.xml"/><Relationship Id="rId16" Type="http://schemas.openxmlformats.org/officeDocument/2006/relationships/slide" Target="slides/slide8.xml"/><Relationship Id="rId19" Type="http://schemas.openxmlformats.org/officeDocument/2006/relationships/slide" Target="slides/slide11.xml"/><Relationship Id="rId18" Type="http://schemas.openxmlformats.org/officeDocument/2006/relationships/slide" Target="slides/slide10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55a908ae85_0_1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g155a908ae85_0_11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55a908ae85_0_6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g155a908ae85_0_64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55a908ae85_0_6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g155a908ae85_0_65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155a908ae85_0_6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g155a908ae85_0_65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155a908ae85_0_6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g155a908ae85_0_66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155a908ae85_0_6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g155a908ae85_0_66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155a908ae85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g155a908ae85_0_67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55a908ae85_0_6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g155a908ae85_0_6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5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g155a908ae85_0_6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g155a908ae85_0_67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155a908ae85_0_6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g155a908ae85_0_68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155a908ae85_0_6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g155a908ae85_0_68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55a908ae85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g155a908ae85_0_119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55a908ae85_0_6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g155a908ae85_0_69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5a908ae85_0_6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9" name="Google Shape;349;g155a908ae85_0_69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155a908ae85_0_7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g155a908ae85_0_70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155a908ae85_0_7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0" name="Google Shape;360;g155a908ae85_0_70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155a908ae85_0_7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6" name="Google Shape;366;g155a908ae85_0_7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155a908ae85_0_7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2" name="Google Shape;372;g155a908ae85_0_7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155a908ae85_0_7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8" name="Google Shape;378;g155a908ae85_0_7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9" name="Google Shape;379;g155a908ae85_0_72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155a908ae85_0_7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6" name="Google Shape;386;g155a908ae85_0_7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155a908ae85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g155a908ae85_0_73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155a908ae85_0_7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6" name="Google Shape;396;g155a908ae85_0_73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55a908ae85_0_1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g155a908ae85_0_12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155a908ae85_0_7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2" name="Google Shape;402;g155a908ae85_0_74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155a908ae85_0_7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2" name="Google Shape;412;g155a908ae85_0_74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155a908ae85_0_7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8" name="Google Shape;418;g155a908ae85_0_75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155a908ae85_0_7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24" name="Google Shape;424;g155a908ae85_0_75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155a908ae85_0_7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3" name="Google Shape;433;g155a908ae85_0_76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55a908ae85_0_7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g155a908ae85_0_77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g155a908ae85_0_7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7" name="Google Shape;447;g155a908ae85_0_77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g155a908ae85_0_7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3" name="Google Shape;453;g155a908ae85_0_78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7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8" name="Google Shape;458;g155a908ae85_0_7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9" name="Google Shape;459;g155a908ae85_0_78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3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g155a908ae85_0_7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5" name="Google Shape;465;g155a908ae85_0_79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55a908ae85_0_6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g155a908ae85_0_6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155a908ae85_0_7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0" name="Google Shape;470;g155a908ae85_0_79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155a908ae85_0_8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7" name="Google Shape;477;g155a908ae85_0_80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0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155a908ae85_0_8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2" name="Google Shape;482;g155a908ae85_0_80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g155a908ae85_0_13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7" name="Google Shape;487;g155a908ae85_0_131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g155a908ae85_0_1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3" name="Google Shape;493;g155a908ae85_0_136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155a908ae85_0_1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0" name="Google Shape;500;g155a908ae85_0_142:notes"/>
          <p:cNvSpPr/>
          <p:nvPr>
            <p:ph idx="2" type="sldImg"/>
          </p:nvPr>
        </p:nvSpPr>
        <p:spPr>
          <a:xfrm>
            <a:off x="1371600" y="1143000"/>
            <a:ext cx="41148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155a908ae85_0_6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g155a908ae85_0_62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55a908ae85_0_6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g155a908ae85_0_63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g155a908ae85_0_6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g155a908ae85_0_63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55a908ae85_0_6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g155a908ae85_0_63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155a908ae85_0_6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g155a908ae85_0_64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4" name="Google Shape;14;p1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155a908ae85_0_15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8" name="Google Shape;88;g155a908ae85_0_15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9" name="Google Shape;89;g155a908ae85_0_15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55a908ae85_0_15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g155a908ae85_0_15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g155a908ae85_0_15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4" name="Google Shape;94;g155a908ae85_0_15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155a908ae85_0_162"/>
          <p:cNvSpPr txBox="1"/>
          <p:nvPr>
            <p:ph type="ctrTitle"/>
          </p:nvPr>
        </p:nvSpPr>
        <p:spPr>
          <a:xfrm>
            <a:off x="1143000" y="112236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7" name="Google Shape;97;g155a908ae85_0_162"/>
          <p:cNvSpPr txBox="1"/>
          <p:nvPr>
            <p:ph idx="1" type="subTitle"/>
          </p:nvPr>
        </p:nvSpPr>
        <p:spPr>
          <a:xfrm>
            <a:off x="1143000" y="360203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98" name="Google Shape;98;g155a908ae85_0_162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9" name="Google Shape;99;g155a908ae85_0_162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g155a908ae85_0_16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155a908ae85_0_168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g155a908ae85_0_168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4" name="Google Shape;104;g155a908ae85_0_168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5" name="Google Shape;105;g155a908ae85_0_168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6" name="Google Shape;106;g155a908ae85_0_168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155a908ae85_0_174"/>
          <p:cNvSpPr txBox="1"/>
          <p:nvPr>
            <p:ph type="title"/>
          </p:nvPr>
        </p:nvSpPr>
        <p:spPr>
          <a:xfrm>
            <a:off x="623888" y="1709738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155a908ae85_0_174"/>
          <p:cNvSpPr txBox="1"/>
          <p:nvPr>
            <p:ph idx="1" type="body"/>
          </p:nvPr>
        </p:nvSpPr>
        <p:spPr>
          <a:xfrm>
            <a:off x="623888" y="4589463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10" name="Google Shape;110;g155a908ae85_0_174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1" name="Google Shape;111;g155a908ae85_0_174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2" name="Google Shape;112;g155a908ae85_0_174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55a908ae85_0_18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5" name="Google Shape;115;g155a908ae85_0_180"/>
          <p:cNvSpPr txBox="1"/>
          <p:nvPr>
            <p:ph idx="1" type="body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6" name="Google Shape;116;g155a908ae85_0_180"/>
          <p:cNvSpPr txBox="1"/>
          <p:nvPr>
            <p:ph idx="2" type="body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g155a908ae85_0_18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g155a908ae85_0_18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g155a908ae85_0_18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155a908ae85_0_187"/>
          <p:cNvSpPr txBox="1"/>
          <p:nvPr>
            <p:ph type="title"/>
          </p:nvPr>
        </p:nvSpPr>
        <p:spPr>
          <a:xfrm>
            <a:off x="629841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g155a908ae85_0_187"/>
          <p:cNvSpPr txBox="1"/>
          <p:nvPr>
            <p:ph idx="1" type="body"/>
          </p:nvPr>
        </p:nvSpPr>
        <p:spPr>
          <a:xfrm>
            <a:off x="629841" y="1681163"/>
            <a:ext cx="38685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3" name="Google Shape;123;g155a908ae85_0_187"/>
          <p:cNvSpPr txBox="1"/>
          <p:nvPr>
            <p:ph idx="2" type="body"/>
          </p:nvPr>
        </p:nvSpPr>
        <p:spPr>
          <a:xfrm>
            <a:off x="629841" y="2505075"/>
            <a:ext cx="38685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4" name="Google Shape;124;g155a908ae85_0_187"/>
          <p:cNvSpPr txBox="1"/>
          <p:nvPr>
            <p:ph idx="3" type="body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25" name="Google Shape;125;g155a908ae85_0_187"/>
          <p:cNvSpPr txBox="1"/>
          <p:nvPr>
            <p:ph idx="4" type="body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6" name="Google Shape;126;g155a908ae85_0_18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g155a908ae85_0_18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8" name="Google Shape;128;g155a908ae85_0_18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55a908ae85_0_196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1" name="Google Shape;131;g155a908ae85_0_196"/>
          <p:cNvSpPr txBox="1"/>
          <p:nvPr>
            <p:ph idx="1" type="body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132" name="Google Shape;132;g155a908ae85_0_196"/>
          <p:cNvSpPr txBox="1"/>
          <p:nvPr>
            <p:ph idx="2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33" name="Google Shape;133;g155a908ae85_0_19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4" name="Google Shape;134;g155a908ae85_0_19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5" name="Google Shape;135;g155a908ae85_0_19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155a908ae85_0_203"/>
          <p:cNvSpPr txBox="1"/>
          <p:nvPr>
            <p:ph type="title"/>
          </p:nvPr>
        </p:nvSpPr>
        <p:spPr>
          <a:xfrm>
            <a:off x="629841" y="457200"/>
            <a:ext cx="2949000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g155a908ae85_0_203"/>
          <p:cNvSpPr/>
          <p:nvPr>
            <p:ph idx="2" type="pic"/>
          </p:nvPr>
        </p:nvSpPr>
        <p:spPr>
          <a:xfrm>
            <a:off x="3887391" y="987425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g155a908ae85_0_203"/>
          <p:cNvSpPr txBox="1"/>
          <p:nvPr>
            <p:ph idx="1" type="body"/>
          </p:nvPr>
        </p:nvSpPr>
        <p:spPr>
          <a:xfrm>
            <a:off x="629841" y="2057400"/>
            <a:ext cx="2949000" cy="381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140" name="Google Shape;140;g155a908ae85_0_203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1" name="Google Shape;141;g155a908ae85_0_203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g155a908ae85_0_203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55a908ae85_0_210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g155a908ae85_0_210"/>
          <p:cNvSpPr txBox="1"/>
          <p:nvPr>
            <p:ph idx="1" type="body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6" name="Google Shape;146;g155a908ae85_0_210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7" name="Google Shape;147;g155a908ae85_0_210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8" name="Google Shape;148;g155a908ae85_0_210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155a908ae85_0_216"/>
          <p:cNvSpPr txBox="1"/>
          <p:nvPr>
            <p:ph type="title"/>
          </p:nvPr>
        </p:nvSpPr>
        <p:spPr>
          <a:xfrm rot="5400000">
            <a:off x="4623600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1" name="Google Shape;151;g155a908ae85_0_216"/>
          <p:cNvSpPr txBox="1"/>
          <p:nvPr>
            <p:ph idx="1" type="body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2" name="Google Shape;152;g155a908ae85_0_216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3" name="Google Shape;153;g155a908ae85_0_216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4" name="Google Shape;154;g155a908ae85_0_21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55a908ae85_0_818"/>
          <p:cNvSpPr txBox="1"/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3" name="Google Shape;163;g155a908ae85_0_818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64" name="Google Shape;164;g155a908ae85_0_8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5" name="Google Shape;165;g155a908ae85_0_8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6" name="Google Shape;166;g155a908ae85_0_8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155a908ae85_0_82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9" name="Google Shape;169;g155a908ae85_0_82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70" name="Google Shape;170;g155a908ae85_0_82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1" name="Google Shape;171;g155a908ae85_0_8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2" name="Google Shape;172;g155a908ae85_0_8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155a908ae85_0_8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g155a908ae85_0_83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g155a908ae85_0_83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7" name="Google Shape;177;g155a908ae85_0_8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55a908ae85_0_8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0" name="Google Shape;180;g155a908ae85_0_835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1" name="Google Shape;181;g155a908ae85_0_835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2" name="Google Shape;182;g155a908ae85_0_835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183" name="Google Shape;183;g155a908ae85_0_835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184" name="Google Shape;184;g155a908ae85_0_83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5" name="Google Shape;185;g155a908ae85_0_83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6" name="Google Shape;186;g155a908ae85_0_83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155a908ae85_0_844"/>
          <p:cNvSpPr txBox="1"/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g155a908ae85_0_844"/>
          <p:cNvSpPr txBox="1"/>
          <p:nvPr>
            <p:ph idx="1" type="body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90" name="Google Shape;190;g155a908ae85_0_84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1" name="Google Shape;191;g155a908ae85_0_84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2" name="Google Shape;192;g155a908ae85_0_84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155a908ae85_0_8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5" name="Google Shape;195;g155a908ae85_0_850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6" name="Google Shape;196;g155a908ae85_0_850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197" name="Google Shape;197;g155a908ae85_0_85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8" name="Google Shape;198;g155a908ae85_0_85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9" name="Google Shape;199;g155a908ae85_0_85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5a908ae85_0_85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g155a908ae85_0_85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3" name="Google Shape;203;g155a908ae85_0_85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155a908ae85_0_861"/>
          <p:cNvSpPr txBox="1"/>
          <p:nvPr>
            <p:ph type="title"/>
          </p:nvPr>
        </p:nvSpPr>
        <p:spPr>
          <a:xfrm>
            <a:off x="457200" y="273050"/>
            <a:ext cx="3008400" cy="1162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6" name="Google Shape;206;g155a908ae85_0_861"/>
          <p:cNvSpPr txBox="1"/>
          <p:nvPr>
            <p:ph idx="1" type="body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207" name="Google Shape;207;g155a908ae85_0_861"/>
          <p:cNvSpPr txBox="1"/>
          <p:nvPr>
            <p:ph idx="2" type="body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08" name="Google Shape;208;g155a908ae85_0_86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9" name="Google Shape;209;g155a908ae85_0_86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0" name="Google Shape;210;g155a908ae85_0_86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55a908ae85_0_868"/>
          <p:cNvSpPr txBox="1"/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3" name="Google Shape;213;g155a908ae85_0_868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214" name="Google Shape;214;g155a908ae85_0_868"/>
          <p:cNvSpPr txBox="1"/>
          <p:nvPr>
            <p:ph idx="1" type="body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215" name="Google Shape;215;g155a908ae85_0_86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155a908ae85_0_86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g155a908ae85_0_86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55a908ae85_0_87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155a908ae85_0_875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1" name="Google Shape;221;g155a908ae85_0_87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2" name="Google Shape;222;g155a908ae85_0_87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3" name="Google Shape;223;g155a908ae85_0_87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55a908ae85_0_881"/>
          <p:cNvSpPr txBox="1"/>
          <p:nvPr>
            <p:ph type="title"/>
          </p:nvPr>
        </p:nvSpPr>
        <p:spPr>
          <a:xfrm rot="5400000">
            <a:off x="4732350" y="2171688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6" name="Google Shape;226;g155a908ae85_0_881"/>
          <p:cNvSpPr txBox="1"/>
          <p:nvPr>
            <p:ph idx="1" type="body"/>
          </p:nvPr>
        </p:nvSpPr>
        <p:spPr>
          <a:xfrm rot="5400000">
            <a:off x="541350" y="190488"/>
            <a:ext cx="5851500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g155a908ae85_0_881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8" name="Google Shape;228;g155a908ae85_0_88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9" name="Google Shape;229;g155a908ae85_0_88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2" name="Google Shape;32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3" name="Google Shape;33;p1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0" name="Google Shape;40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2" name="Google Shape;42;p2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2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2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9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55a908ae85_0_147"/>
          <p:cNvSpPr txBox="1"/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82" name="Google Shape;82;g155a908ae85_0_147"/>
          <p:cNvSpPr txBox="1"/>
          <p:nvPr>
            <p:ph idx="1" type="body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Google Shape;83;g155a908ae85_0_147"/>
          <p:cNvSpPr txBox="1"/>
          <p:nvPr>
            <p:ph idx="10" type="dt"/>
          </p:nvPr>
        </p:nvSpPr>
        <p:spPr>
          <a:xfrm>
            <a:off x="6286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Google Shape;84;g155a908ae85_0_147"/>
          <p:cNvSpPr txBox="1"/>
          <p:nvPr>
            <p:ph idx="11" type="ftr"/>
          </p:nvPr>
        </p:nvSpPr>
        <p:spPr>
          <a:xfrm>
            <a:off x="3028950" y="635635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Google Shape;85;g155a908ae85_0_147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55a908ae85_0_81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7" name="Google Shape;157;g155a908ae85_0_81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g155a908ae85_0_812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9" name="Google Shape;159;g155a908ae85_0_812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0" name="Google Shape;160;g155a908ae85_0_81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Relationship Id="rId4" Type="http://schemas.openxmlformats.org/officeDocument/2006/relationships/image" Target="../media/image5.jpg"/><Relationship Id="rId5" Type="http://schemas.openxmlformats.org/officeDocument/2006/relationships/image" Target="../media/image16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www.google.co.in/url?url=https://www.youtube.com/channel/UCD1H4ENYDFNN56eqthc-4sA&amp;rct=j&amp;frm=1&amp;q=&amp;esrc=s&amp;sa=U&amp;ved=0ahUKEwjb4ISK8vzKAhXPVI4KHQRhDXMQwW4IFTAA&amp;usg=AFQjCNEITcqQv8_IFAmSR4cpFl-1kWLW3Q" TargetMode="External"/><Relationship Id="rId4" Type="http://schemas.openxmlformats.org/officeDocument/2006/relationships/image" Target="../media/image12.jpg"/><Relationship Id="rId5" Type="http://schemas.openxmlformats.org/officeDocument/2006/relationships/image" Target="../media/image19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5.jpg"/><Relationship Id="rId4" Type="http://schemas.openxmlformats.org/officeDocument/2006/relationships/image" Target="../media/image14.jpg"/><Relationship Id="rId5" Type="http://schemas.openxmlformats.org/officeDocument/2006/relationships/image" Target="../media/image20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2.xml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3.xml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8.jpg"/><Relationship Id="rId5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155a908ae85_0_111"/>
          <p:cNvSpPr txBox="1"/>
          <p:nvPr/>
        </p:nvSpPr>
        <p:spPr>
          <a:xfrm>
            <a:off x="1404257" y="381001"/>
            <a:ext cx="7489500" cy="95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RUNGTA COLLEGE OF DENTAL SCIENCES &amp; RESEARCH </a:t>
            </a:r>
            <a:endParaRPr/>
          </a:p>
        </p:txBody>
      </p:sp>
      <p:sp>
        <p:nvSpPr>
          <p:cNvPr id="235" name="Google Shape;235;g155a908ae85_0_111"/>
          <p:cNvSpPr txBox="1"/>
          <p:nvPr/>
        </p:nvSpPr>
        <p:spPr>
          <a:xfrm>
            <a:off x="108850" y="2467425"/>
            <a:ext cx="8784600" cy="1800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3100" u="sng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                                   CELLULITIS</a:t>
            </a:r>
            <a:endParaRPr/>
          </a:p>
        </p:txBody>
      </p:sp>
      <p:sp>
        <p:nvSpPr>
          <p:cNvPr id="236" name="Google Shape;236;g155a908ae85_0_111"/>
          <p:cNvSpPr txBox="1"/>
          <p:nvPr/>
        </p:nvSpPr>
        <p:spPr>
          <a:xfrm>
            <a:off x="152400" y="5715000"/>
            <a:ext cx="8545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rPr>
              <a:t>DEPARTMENT OF GENERAL SURGERY  </a:t>
            </a:r>
            <a:endParaRPr/>
          </a:p>
        </p:txBody>
      </p:sp>
      <p:pic>
        <p:nvPicPr>
          <p:cNvPr id="237" name="Google Shape;237;g155a908ae85_0_111"/>
          <p:cNvPicPr preferRelativeResize="0"/>
          <p:nvPr/>
        </p:nvPicPr>
        <p:blipFill rotWithShape="1">
          <a:blip r:embed="rId3">
            <a:alphaModFix/>
          </a:blip>
          <a:srcRect b="0" l="15781" r="15781" t="0"/>
          <a:stretch/>
        </p:blipFill>
        <p:spPr>
          <a:xfrm>
            <a:off x="0" y="0"/>
            <a:ext cx="1393371" cy="211455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g155a908ae85_0_11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55a908ae85_0_646"/>
          <p:cNvSpPr txBox="1"/>
          <p:nvPr>
            <p:ph type="ctrTitle"/>
          </p:nvPr>
        </p:nvSpPr>
        <p:spPr>
          <a:xfrm>
            <a:off x="685800" y="304801"/>
            <a:ext cx="7772400" cy="1066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ERYSIPELAS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91" name="Google Shape;291;g155a908ae85_0_646"/>
          <p:cNvSpPr txBox="1"/>
          <p:nvPr>
            <p:ph idx="1" type="subTitle"/>
          </p:nvPr>
        </p:nvSpPr>
        <p:spPr>
          <a:xfrm>
            <a:off x="1371600" y="1371600"/>
            <a:ext cx="6400800" cy="4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n-US"/>
              <a:t>It is an acute infection of upper dermis of skin  and superficial  lymphatics caused by beta-  haemolytic group of streptococci.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n-US"/>
              <a:t>It is more superficial than cellulitis. Surface is raised and well demarked.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SUS X\Downloads\ery1.jpg" id="296" name="Google Shape;296;g155a908ae85_0_65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381000"/>
            <a:ext cx="34290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 X\Downloads\ery2.jpg" id="297" name="Google Shape;297;g155a908ae85_0_65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86200" y="381000"/>
            <a:ext cx="5029200" cy="3810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 X\Downloads\ery3.jpg" id="298" name="Google Shape;298;g155a908ae85_0_65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8200" y="4343400"/>
            <a:ext cx="71628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155a908ae85_0_657"/>
          <p:cNvSpPr txBox="1"/>
          <p:nvPr>
            <p:ph idx="1" type="body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Precipitating factors-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* malnourishment,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* Chronic diseases,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* Children &amp; old people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Onset- After a small scratch or abraison, it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spreads quickly resulting in toxaemia.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Common sites- Face,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eyelids,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forearm,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scrotum.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155a908ae85_0_661"/>
          <p:cNvSpPr txBox="1"/>
          <p:nvPr>
            <p:ph idx="1" type="body"/>
          </p:nvPr>
        </p:nvSpPr>
        <p:spPr>
          <a:xfrm>
            <a:off x="457200" y="381000"/>
            <a:ext cx="8229600" cy="57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Clinical features-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1.Rose pink rashes with raised edges having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consistency of button hole.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2.Vesicles appear later,rarely pustular.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3. Oedema and toxaemia may be seen.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4. Milian’s ear sign is positive.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Complication</a:t>
            </a:r>
            <a:r>
              <a:rPr lang="en-US"/>
              <a:t>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1.Toxaemia and septicaemia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2.Gangrene of skin and subcuteneous Tissue.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3. Lymphodema of face and eyelid due to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obstruction to lymphatic drainage.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Treatment</a:t>
            </a:r>
            <a:r>
              <a:rPr lang="en-US"/>
              <a:t>-1.Appropriate antibiotic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-2.Symptomatic trt. For aches &amp; fever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3.Saline wet dressing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4.Elevation of limb and rest to the part.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5.Hydration by IV infusion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6.Careful monitoring of patient.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155a908ae85_0_665"/>
          <p:cNvSpPr txBox="1"/>
          <p:nvPr>
            <p:ph type="title"/>
          </p:nvPr>
        </p:nvSpPr>
        <p:spPr>
          <a:xfrm>
            <a:off x="457200" y="274638"/>
            <a:ext cx="8229600" cy="79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LUDWIG’   ANGINA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314" name="Google Shape;314;g155a908ae85_0_665"/>
          <p:cNvSpPr txBox="1"/>
          <p:nvPr>
            <p:ph idx="1" type="body"/>
          </p:nvPr>
        </p:nvSpPr>
        <p:spPr>
          <a:xfrm>
            <a:off x="457200" y="1219200"/>
            <a:ext cx="8229600" cy="490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DEFINITION-   It is an acute inflammation of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submental and sub mandibular region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associated with oedema of floor of the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mouth.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Agent-            Virulent streptococcal organism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-Anaerobic organism.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Precipitating factors-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1.Caries tooth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2.Cachexia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3.Chronic diseases-(diabetes)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4.Calculi in submandibular gland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5.Cancer of the oral cavity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6.Chemotherapy.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55a908ae85_0_670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Clinical features-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* Diffuse swelling in submental and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submandibular region with brawny 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oedema.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* Oedema of the floor of the mouth which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pushes tounge upwards causing difficulty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swallowing.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* Putrid halitosis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* High grade fever with toxicity.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SUS X\Downloads\LUDW1.jpg" id="324" name="Google Shape;324;g155a908ae85_0_67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222" y="609600"/>
            <a:ext cx="8210974" cy="563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Google Shape;329;g155a908ae85_0_678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0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MANAGEMENT-</a:t>
            </a:r>
            <a:endParaRPr/>
          </a:p>
          <a:p>
            <a:pPr indent="-342900" lvl="0" marL="34290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It is a serious condition and timely care and treatment is essential.</a:t>
            </a:r>
            <a:endParaRPr/>
          </a:p>
          <a:p>
            <a:pPr indent="-52959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Hospitalisation</a:t>
            </a:r>
            <a:endParaRPr/>
          </a:p>
          <a:p>
            <a:pPr indent="-52959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/>
              <a:t>Intravenous infusion and correction of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dehydration.</a:t>
            </a:r>
            <a:endParaRPr/>
          </a:p>
          <a:p>
            <a:pPr indent="-52959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3"/>
            </a:pPr>
            <a:r>
              <a:rPr lang="en-US"/>
              <a:t>In some cases,Ryle’s tube feeding and oxygen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may be required.</a:t>
            </a:r>
            <a:endParaRPr/>
          </a:p>
          <a:p>
            <a:pPr indent="-52959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4"/>
            </a:pPr>
            <a:r>
              <a:rPr lang="en-US"/>
              <a:t>Antibiotic-broad spetrum</a:t>
            </a:r>
            <a:endParaRPr/>
          </a:p>
          <a:p>
            <a:pPr indent="-52959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4"/>
            </a:pPr>
            <a:r>
              <a:rPr lang="en-US"/>
              <a:t>Oral hygiene to be improved.</a:t>
            </a:r>
            <a:endParaRPr/>
          </a:p>
          <a:p>
            <a:pPr indent="-52959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 startAt="4"/>
            </a:pPr>
            <a:r>
              <a:rPr lang="en-US"/>
              <a:t>Treatment of the associated co-morbidity</a:t>
            </a:r>
            <a:endParaRPr/>
          </a:p>
          <a:p>
            <a:pPr indent="-52959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❖"/>
            </a:pPr>
            <a:r>
              <a:rPr lang="en-US"/>
              <a:t>Surgery- *Under general anaesthesia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* 5-6 cm curved incision below mandible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* Submandibular gland is mobilised,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*Mylohyod muscle is divided and pus is drained.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* Wound is closed with loose sutures after irrigation.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*A drainage tube is kept in place.</a:t>
            </a:r>
            <a:endParaRPr/>
          </a:p>
          <a:p>
            <a:pPr indent="-514350" lvl="0" marL="51435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ludwig angina" id="334" name="Google Shape;334;g155a908ae85_0_6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19858" y="152401"/>
            <a:ext cx="8495543" cy="67208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g155a908ae85_0_686"/>
          <p:cNvSpPr txBox="1"/>
          <p:nvPr>
            <p:ph type="title"/>
          </p:nvPr>
        </p:nvSpPr>
        <p:spPr>
          <a:xfrm>
            <a:off x="3810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Algerian"/>
              <a:buNone/>
            </a:pPr>
            <a:r>
              <a:rPr b="1" lang="en-US" sz="6600">
                <a:latin typeface="Algerian"/>
                <a:ea typeface="Algerian"/>
                <a:cs typeface="Algerian"/>
                <a:sym typeface="Algerian"/>
              </a:rPr>
              <a:t>BOIL</a:t>
            </a:r>
            <a:endParaRPr b="1" sz="6600">
              <a:latin typeface="Algerian"/>
              <a:ea typeface="Algerian"/>
              <a:cs typeface="Algerian"/>
              <a:sym typeface="Algerian"/>
            </a:endParaRPr>
          </a:p>
        </p:txBody>
      </p:sp>
      <p:pic>
        <p:nvPicPr>
          <p:cNvPr descr="ds00466_im03532_sn7_boilthu_jpg.png" id="340" name="Google Shape;340;g155a908ae85_0_68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752600" y="1828800"/>
            <a:ext cx="6697132" cy="45205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5a908ae85_0_119"/>
          <p:cNvSpPr txBox="1"/>
          <p:nvPr>
            <p:ph type="title"/>
          </p:nvPr>
        </p:nvSpPr>
        <p:spPr>
          <a:xfrm>
            <a:off x="1099503" y="-229122"/>
            <a:ext cx="69450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b="1" lang="en-US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Specific learning Objectives </a:t>
            </a:r>
            <a:endParaRPr b="1" sz="31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graphicFrame>
        <p:nvGraphicFramePr>
          <p:cNvPr id="244" name="Google Shape;244;g155a908ae85_0_119"/>
          <p:cNvGraphicFramePr/>
          <p:nvPr/>
        </p:nvGraphicFramePr>
        <p:xfrm>
          <a:off x="555226" y="155682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{AA9CE026-998E-4DA7-98BF-17AC6FD23F07}</a:tableStyleId>
              </a:tblPr>
              <a:tblGrid>
                <a:gridCol w="2198200"/>
                <a:gridCol w="3171725"/>
                <a:gridCol w="2304500"/>
              </a:tblGrid>
              <a:tr h="4626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cap="none" strike="noStrike"/>
                        <a:t>Core areas* </a:t>
                      </a:r>
                      <a:endParaRPr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Domain</a:t>
                      </a:r>
                      <a:r>
                        <a:rPr lang="en-US" sz="1800"/>
                        <a:t> **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Category #</a:t>
                      </a:r>
                      <a:endParaRPr/>
                    </a:p>
                  </a:txBody>
                  <a:tcPr marT="45725" marB="45725" marR="91450" marL="91450"/>
                </a:tc>
              </a:tr>
              <a:tr h="517725"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800"/>
                        <a:t>Cellulitis</a:t>
                      </a:r>
                      <a:endParaRPr b="1"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Erysipelas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Ludwig's</a:t>
                      </a:r>
                      <a:r>
                        <a:rPr b="1" lang="en-US" sz="2600"/>
                        <a:t> Angina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Boil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Carbuncle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-US" sz="2600"/>
                        <a:t>Necrotizing </a:t>
                      </a:r>
                      <a:r>
                        <a:rPr b="1" lang="en-US" sz="2600"/>
                        <a:t>Fasciitis</a:t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Cognitive</a:t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/>
                        <a:t>Must Know</a:t>
                      </a:r>
                      <a:endParaRPr sz="1800"/>
                    </a:p>
                  </a:txBody>
                  <a:tcPr marT="45725" marB="45725" marR="91450" marL="91450"/>
                </a:tc>
              </a:tr>
              <a:tr h="4626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 sz="26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45725" marB="45725" marR="91450" marL="91450"/>
                </a:tc>
              </a:tr>
            </a:tbl>
          </a:graphicData>
        </a:graphic>
      </p:graphicFrame>
      <p:sp>
        <p:nvSpPr>
          <p:cNvPr id="245" name="Google Shape;245;g155a908ae85_0_119"/>
          <p:cNvSpPr/>
          <p:nvPr/>
        </p:nvSpPr>
        <p:spPr>
          <a:xfrm>
            <a:off x="718492" y="595967"/>
            <a:ext cx="7347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At the end of this presentation the learner is expected to know ;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g155a908ae85_0_119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Image result for BOIL" id="345" name="Google Shape;345;g155a908ae85_0_691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Image result for BOIL" id="346" name="Google Shape;346;g155a908ae85_0_69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304800"/>
            <a:ext cx="8763000" cy="5867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55a908ae85_0_696"/>
          <p:cNvSpPr txBox="1"/>
          <p:nvPr>
            <p:ph idx="1" type="body"/>
          </p:nvPr>
        </p:nvSpPr>
        <p:spPr>
          <a:xfrm>
            <a:off x="457200" y="609600"/>
            <a:ext cx="8229600" cy="55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It is an hair follicle infection usually secondary to sebaceous gland infection.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u="sng">
                <a:solidFill>
                  <a:schemeClr val="dk1"/>
                </a:solidFill>
              </a:rPr>
              <a:t>Causative agent- </a:t>
            </a:r>
            <a:r>
              <a:rPr lang="en-US">
                <a:solidFill>
                  <a:schemeClr val="dk1"/>
                </a:solidFill>
              </a:rPr>
              <a:t>Staphylococcus aureus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u="sng">
                <a:solidFill>
                  <a:schemeClr val="dk1"/>
                </a:solidFill>
              </a:rPr>
              <a:t>Clinical features-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   Swelling indurated,painful</a:t>
            </a:r>
            <a:endParaRPr>
              <a:solidFill>
                <a:schemeClr val="dk1"/>
              </a:solidFill>
            </a:endParaRPr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  oedema and redness,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 After 1-2 days, it softens and  thereafter it burst spontaneous.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>
                <a:solidFill>
                  <a:schemeClr val="dk1"/>
                </a:solidFill>
              </a:rPr>
              <a:t>Pus comes out as discharge.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155a908ae85_0_70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lgerian"/>
              <a:buNone/>
            </a:pPr>
            <a:r>
              <a:rPr b="1" lang="en-US" u="sng">
                <a:latin typeface="Algerian"/>
                <a:ea typeface="Algerian"/>
                <a:cs typeface="Algerian"/>
                <a:sym typeface="Algerian"/>
              </a:rPr>
              <a:t>Some interesting facts about boil-</a:t>
            </a:r>
            <a:endParaRPr>
              <a:latin typeface="Algerian"/>
              <a:ea typeface="Algerian"/>
              <a:cs typeface="Algerian"/>
              <a:sym typeface="Algerian"/>
            </a:endParaRPr>
          </a:p>
        </p:txBody>
      </p:sp>
      <p:sp>
        <p:nvSpPr>
          <p:cNvPr id="357" name="Google Shape;357;g155a908ae85_0_70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solidFill>
                  <a:schemeClr val="dk1"/>
                </a:solidFill>
              </a:rPr>
              <a:t>1.Most painful boil- external meatus</a:t>
            </a:r>
            <a:endParaRPr sz="4000">
              <a:solidFill>
                <a:schemeClr val="dk1"/>
              </a:solidFill>
            </a:endParaRPr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solidFill>
                  <a:schemeClr val="dk1"/>
                </a:solidFill>
              </a:rPr>
              <a:t>2.Most dangerous boil- dangerous area of face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solidFill>
                  <a:schemeClr val="dk1"/>
                </a:solidFill>
              </a:rPr>
              <a:t>3.Sweet boil- seen in diabetic patient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solidFill>
                  <a:schemeClr val="dk1"/>
                </a:solidFill>
              </a:rPr>
              <a:t>4.Dull boil- no suppuration</a:t>
            </a:r>
            <a:endParaRPr/>
          </a:p>
          <a:p>
            <a:pPr indent="-342900" lvl="0" marL="342900" rtl="0" algn="just"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>
                <a:solidFill>
                  <a:schemeClr val="dk1"/>
                </a:solidFill>
              </a:rPr>
              <a:t>5.Boil like- oily skin</a:t>
            </a:r>
            <a:endParaRPr/>
          </a:p>
          <a:p>
            <a:pPr indent="-139700" lvl="0" marL="342900" rtl="0" algn="just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155a908ae85_0_70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DANGEROUS AREA OF FACE</a:t>
            </a:r>
            <a:endParaRPr>
              <a:solidFill>
                <a:srgbClr val="FF0000"/>
              </a:solidFill>
            </a:endParaRPr>
          </a:p>
        </p:txBody>
      </p:sp>
      <p:pic>
        <p:nvPicPr>
          <p:cNvPr descr="blood-supply-of-brain-2-33-638.jpg" id="363" name="Google Shape;363;g155a908ae85_0_70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4400" y="1117115"/>
            <a:ext cx="7315200" cy="5492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155a908ae85_0_710"/>
          <p:cNvSpPr txBox="1"/>
          <p:nvPr>
            <p:ph type="title"/>
          </p:nvPr>
        </p:nvSpPr>
        <p:spPr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COMPLICATIONS</a:t>
            </a:r>
            <a:endParaRPr b="1" u="sng"/>
          </a:p>
        </p:txBody>
      </p:sp>
      <p:sp>
        <p:nvSpPr>
          <p:cNvPr id="369" name="Google Shape;369;g155a908ae85_0_710"/>
          <p:cNvSpPr txBox="1"/>
          <p:nvPr>
            <p:ph idx="1" type="body"/>
          </p:nvPr>
        </p:nvSpPr>
        <p:spPr>
          <a:xfrm>
            <a:off x="381000" y="838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850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491489" lvl="0" marL="514350" rtl="0" algn="l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ct val="100000"/>
              <a:buAutoNum type="arabicPeriod"/>
            </a:pPr>
            <a:r>
              <a:rPr lang="en-US" sz="4800"/>
              <a:t>Necrosis of skin</a:t>
            </a:r>
            <a:endParaRPr/>
          </a:p>
          <a:p>
            <a:pPr indent="-514350" lvl="0" marL="514350" rtl="0" algn="l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/>
              <a:t>2.Septicaemia and toxemia</a:t>
            </a:r>
            <a:endParaRPr sz="4800"/>
          </a:p>
          <a:p>
            <a:pPr indent="-514350" lvl="0" marL="514350" rtl="0" algn="l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/>
              <a:t>3.Cavernous sinus  thrombosis</a:t>
            </a:r>
            <a:endParaRPr/>
          </a:p>
          <a:p>
            <a:pPr indent="-514350" lvl="0" marL="514350" rtl="0" algn="l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/>
              <a:t>4. Meningitis or brain abscess.</a:t>
            </a:r>
            <a:endParaRPr/>
          </a:p>
          <a:p>
            <a:pPr indent="-514350" lvl="0" marL="514350" rtl="0" algn="l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/>
              <a:t>                           </a:t>
            </a:r>
            <a:endParaRPr/>
          </a:p>
          <a:p>
            <a:pPr indent="-514350" lvl="0" marL="514350" rtl="0" algn="l">
              <a:spcBef>
                <a:spcPts val="88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sz="4800"/>
              <a:t>                             ***</a:t>
            </a:r>
            <a:endParaRPr/>
          </a:p>
          <a:p>
            <a:pPr indent="-15494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55a908ae85_0_7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TREATMENT</a:t>
            </a:r>
            <a:endParaRPr b="1" u="sng"/>
          </a:p>
        </p:txBody>
      </p:sp>
      <p:sp>
        <p:nvSpPr>
          <p:cNvPr id="375" name="Google Shape;375;g155a908ae85_0_71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Incision and drainage with excision of slough.</a:t>
            </a:r>
            <a:endParaRPr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Suitable antibiotics and analgesics/antipyratics.</a:t>
            </a:r>
            <a:endParaRPr/>
          </a:p>
          <a:p>
            <a:pPr indent="-635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t/>
            </a:r>
            <a:endParaRPr sz="4400"/>
          </a:p>
          <a:p>
            <a:pPr indent="-342900" lvl="0" marL="3429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Char char="•"/>
            </a:pPr>
            <a:r>
              <a:rPr lang="en-US" sz="4400"/>
              <a:t>                         ***</a:t>
            </a:r>
            <a:endParaRPr sz="4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155a908ae85_0_720"/>
          <p:cNvSpPr txBox="1"/>
          <p:nvPr>
            <p:ph type="title"/>
          </p:nvPr>
        </p:nvSpPr>
        <p:spPr>
          <a:xfrm>
            <a:off x="457200" y="274638"/>
            <a:ext cx="8382000" cy="1554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8000"/>
              <a:buFont typeface="Calibri"/>
              <a:buNone/>
            </a:pPr>
            <a:r>
              <a:rPr b="1" lang="en-US" sz="8000" u="sng">
                <a:solidFill>
                  <a:srgbClr val="C00000"/>
                </a:solidFill>
              </a:rPr>
              <a:t>CARBUNCLE</a:t>
            </a:r>
            <a:endParaRPr b="1" sz="8000" u="sng">
              <a:solidFill>
                <a:srgbClr val="C00000"/>
              </a:solidFill>
            </a:endParaRPr>
          </a:p>
        </p:txBody>
      </p:sp>
      <p:pic>
        <p:nvPicPr>
          <p:cNvPr descr="Image result for carbuncle" id="382" name="Google Shape;382;g155a908ae85_0_720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2743200"/>
            <a:ext cx="4087083" cy="32004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rbuncle.jpg" id="383" name="Google Shape;383;g155a908ae85_0_7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953000" y="2819400"/>
            <a:ext cx="3810000" cy="31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7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 result for CARBUNCLE" id="388" name="Google Shape;388;g155a908ae85_0_7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61143" y="457200"/>
            <a:ext cx="8349457" cy="60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155a908ae85_0_731"/>
          <p:cNvSpPr txBox="1"/>
          <p:nvPr>
            <p:ph idx="1" type="body"/>
          </p:nvPr>
        </p:nvSpPr>
        <p:spPr>
          <a:xfrm>
            <a:off x="457200" y="762000"/>
            <a:ext cx="8229600" cy="536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It is a infectious gangrene of skin and subcutaneous tissue.</a:t>
            </a:r>
            <a:br>
              <a:rPr lang="en-US"/>
            </a:br>
            <a:r>
              <a:rPr lang="en-US"/>
              <a:t>“It is cluster of boils.”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u="sng"/>
              <a:t>Causative agent</a:t>
            </a:r>
            <a:r>
              <a:rPr lang="en-US"/>
              <a:t>: staphylococcus aureus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b="1" lang="en-US" u="sng"/>
              <a:t>Predisposing factor</a:t>
            </a:r>
            <a:r>
              <a:rPr lang="en-US"/>
              <a:t>:</a:t>
            </a:r>
            <a:endParaRPr/>
          </a:p>
          <a:p>
            <a:pPr indent="-571500" lvl="0" marL="5715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Diabetic patient </a:t>
            </a:r>
            <a:endParaRPr/>
          </a:p>
          <a:p>
            <a:pPr indent="-571500" lvl="0" marL="5715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Obese</a:t>
            </a:r>
            <a:endParaRPr/>
          </a:p>
          <a:p>
            <a:pPr indent="-571500" lvl="0" marL="5715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Poor and malnourished people</a:t>
            </a:r>
            <a:endParaRPr/>
          </a:p>
          <a:p>
            <a:pPr indent="-571500" lvl="0" marL="5715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People with poor immunity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155a908ae85_0_7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Common site :</a:t>
            </a:r>
            <a:endParaRPr b="1" u="sng"/>
          </a:p>
        </p:txBody>
      </p:sp>
      <p:sp>
        <p:nvSpPr>
          <p:cNvPr id="399" name="Google Shape;399;g155a908ae85_0_735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romanUcPeriod"/>
            </a:pPr>
            <a:r>
              <a:rPr lang="en-US" sz="4400"/>
              <a:t>Nape of neck.</a:t>
            </a:r>
            <a:endParaRPr/>
          </a:p>
          <a:p>
            <a:pPr indent="-571500" lvl="0" marL="5715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romanUcPeriod"/>
            </a:pPr>
            <a:r>
              <a:rPr lang="en-US" sz="4400"/>
              <a:t>Back.</a:t>
            </a:r>
            <a:endParaRPr/>
          </a:p>
          <a:p>
            <a:pPr indent="-571500" lvl="0" marL="5715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romanUcPeriod"/>
            </a:pPr>
            <a:r>
              <a:rPr lang="en-US" sz="4400"/>
              <a:t>Shoulder region.</a:t>
            </a:r>
            <a:endParaRPr/>
          </a:p>
          <a:p>
            <a:pPr indent="-571500" lvl="0" marL="5715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romanUcPeriod"/>
            </a:pPr>
            <a:r>
              <a:rPr lang="en-US" sz="4400"/>
              <a:t>Places where friction of hair occur due to clothing or furniture .</a:t>
            </a:r>
            <a:endParaRPr sz="4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155a908ae85_0_126"/>
          <p:cNvSpPr txBox="1"/>
          <p:nvPr>
            <p:ph type="title"/>
          </p:nvPr>
        </p:nvSpPr>
        <p:spPr>
          <a:xfrm>
            <a:off x="628650" y="433350"/>
            <a:ext cx="7886700" cy="599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/>
              <a:t>Table of Content</a:t>
            </a:r>
            <a:endParaRPr u="sng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u="sng"/>
          </a:p>
          <a:p>
            <a:pPr indent="-39370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Erysipelas</a:t>
            </a:r>
            <a:endParaRPr b="1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Ludwig's Angina</a:t>
            </a:r>
            <a:endParaRPr b="1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Boil</a:t>
            </a:r>
            <a:endParaRPr b="1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Carbuncle</a:t>
            </a:r>
            <a:endParaRPr b="1" sz="2600"/>
          </a:p>
          <a:p>
            <a:pPr indent="-3937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b="1" lang="en-US" sz="2600"/>
              <a:t>Necrotizing Fasciitis</a:t>
            </a:r>
            <a:endParaRPr b="1" sz="2600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5"/>
          </a:p>
          <a:p>
            <a:pPr indent="0" lvl="0" marL="457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955"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t/>
            </a:r>
            <a:endParaRPr sz="100"/>
          </a:p>
        </p:txBody>
      </p:sp>
      <p:sp>
        <p:nvSpPr>
          <p:cNvPr id="252" name="Google Shape;252;g155a908ae85_0_12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155a908ae85_0_74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Pathology:</a:t>
            </a:r>
            <a:endParaRPr/>
          </a:p>
        </p:txBody>
      </p:sp>
      <p:sp>
        <p:nvSpPr>
          <p:cNvPr id="405" name="Google Shape;405;g155a908ae85_0_74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Starts as folliculitis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Perifolliculitis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Necrosis of subcutanious tissue and fat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Multiple abscess formation intercommunicating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Open exterior and discharge pus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</a:pPr>
            <a:r>
              <a:rPr lang="en-US"/>
              <a:t>Multiple pus discharging opening give sieve like opening.</a:t>
            </a:r>
            <a:endParaRPr/>
          </a:p>
        </p:txBody>
      </p:sp>
      <p:sp>
        <p:nvSpPr>
          <p:cNvPr id="406" name="Google Shape;406;g155a908ae85_0_740"/>
          <p:cNvSpPr/>
          <p:nvPr/>
        </p:nvSpPr>
        <p:spPr>
          <a:xfrm>
            <a:off x="2438400" y="2057400"/>
            <a:ext cx="152400" cy="2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7" name="Google Shape;407;g155a908ae85_0_740"/>
          <p:cNvSpPr/>
          <p:nvPr/>
        </p:nvSpPr>
        <p:spPr>
          <a:xfrm>
            <a:off x="2438400" y="2743200"/>
            <a:ext cx="152400" cy="2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155a908ae85_0_740"/>
          <p:cNvSpPr/>
          <p:nvPr/>
        </p:nvSpPr>
        <p:spPr>
          <a:xfrm>
            <a:off x="2438400" y="3276600"/>
            <a:ext cx="152400" cy="2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9" name="Google Shape;409;g155a908ae85_0_740"/>
          <p:cNvSpPr/>
          <p:nvPr/>
        </p:nvSpPr>
        <p:spPr>
          <a:xfrm>
            <a:off x="2438400" y="4343400"/>
            <a:ext cx="152400" cy="228600"/>
          </a:xfrm>
          <a:prstGeom prst="down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flat" cmpd="sng" w="25400">
            <a:solidFill>
              <a:srgbClr val="395E8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155a908ae85_0_74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Clinical feature:</a:t>
            </a:r>
            <a:endParaRPr b="1" u="sng"/>
          </a:p>
        </p:txBody>
      </p:sp>
      <p:sp>
        <p:nvSpPr>
          <p:cNvPr id="415" name="Google Shape;415;g155a908ae85_0_74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58674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Severe pain and swelling of part.</a:t>
            </a:r>
            <a:endParaRPr/>
          </a:p>
          <a:p>
            <a:pPr indent="-586740" lvl="0" marL="5715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Multiple pus discharge opening cribriform appearance.</a:t>
            </a:r>
            <a:endParaRPr/>
          </a:p>
          <a:p>
            <a:pPr indent="-586740" lvl="0" marL="5715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Surface is red,angry looking.</a:t>
            </a:r>
            <a:endParaRPr/>
          </a:p>
          <a:p>
            <a:pPr indent="-586740" lvl="0" marL="5715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Surrounding indurated .</a:t>
            </a:r>
            <a:endParaRPr/>
          </a:p>
          <a:p>
            <a:pPr indent="-586740" lvl="0" marL="5715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Crateriform ulcerformation.</a:t>
            </a:r>
            <a:endParaRPr/>
          </a:p>
          <a:p>
            <a:pPr indent="-586740" lvl="0" marL="5715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Fever.</a:t>
            </a:r>
            <a:endParaRPr/>
          </a:p>
          <a:p>
            <a:pPr indent="-586740" lvl="0" marL="5715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Bodyache.</a:t>
            </a:r>
            <a:endParaRPr/>
          </a:p>
          <a:p>
            <a:pPr indent="-586740" lvl="0" marL="5715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AutoNum type="romanUcPeriod"/>
            </a:pPr>
            <a:r>
              <a:rPr lang="en-US"/>
              <a:t>Malaise.</a:t>
            </a:r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155a908ae85_0_75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Complications:</a:t>
            </a:r>
            <a:endParaRPr b="1" u="sng"/>
          </a:p>
        </p:txBody>
      </p:sp>
      <p:sp>
        <p:nvSpPr>
          <p:cNvPr id="421" name="Google Shape;421;g155a908ae85_0_75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romanUcPeriod"/>
            </a:pPr>
            <a:r>
              <a:rPr lang="en-US" sz="4400"/>
              <a:t>Extensive necrosis of overlying skin.</a:t>
            </a:r>
            <a:endParaRPr/>
          </a:p>
          <a:p>
            <a:pPr indent="-571500" lvl="0" marL="5715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romanUcPeriod"/>
            </a:pPr>
            <a:r>
              <a:rPr lang="en-US" sz="4400"/>
              <a:t>Septicaemia and toxaemia.</a:t>
            </a:r>
            <a:endParaRPr/>
          </a:p>
          <a:p>
            <a:pPr indent="-571500" lvl="0" marL="57150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AutoNum type="romanUcPeriod"/>
            </a:pPr>
            <a:r>
              <a:rPr lang="en-US" sz="4400"/>
              <a:t>Worsening of diabetic status.</a:t>
            </a:r>
            <a:endParaRPr sz="440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155a908ae85_0_75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Treatment:</a:t>
            </a:r>
            <a:endParaRPr b="1" u="sng"/>
          </a:p>
        </p:txBody>
      </p:sp>
      <p:sp>
        <p:nvSpPr>
          <p:cNvPr id="427" name="Google Shape;427;g155a908ae85_0_759"/>
          <p:cNvSpPr txBox="1"/>
          <p:nvPr>
            <p:ph idx="1" type="body"/>
          </p:nvPr>
        </p:nvSpPr>
        <p:spPr>
          <a:xfrm>
            <a:off x="457200" y="1524000"/>
            <a:ext cx="4040100" cy="6510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8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/>
              <a:t>General treatment: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u="sng"/>
          </a:p>
        </p:txBody>
      </p:sp>
      <p:sp>
        <p:nvSpPr>
          <p:cNvPr id="428" name="Google Shape;428;g155a908ae85_0_759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71500" lvl="0" marL="5715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Controlling diabetes</a:t>
            </a:r>
            <a:endParaRPr/>
          </a:p>
          <a:p>
            <a:pPr indent="-571500" lvl="0" marL="5715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Antibiotics after pus culture</a:t>
            </a:r>
            <a:endParaRPr/>
          </a:p>
          <a:p>
            <a:pPr indent="-571500" lvl="0" marL="5715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MRSA: vancomycin</a:t>
            </a:r>
            <a:endParaRPr/>
          </a:p>
          <a:p>
            <a:pPr indent="-571500" lvl="0" marL="5715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i.v infusion if required</a:t>
            </a:r>
            <a:endParaRPr/>
          </a:p>
          <a:p>
            <a:pPr indent="-571500" lvl="0" marL="5715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Analgesic and Antipyretic</a:t>
            </a:r>
            <a:endParaRPr/>
          </a:p>
          <a:p>
            <a:pPr indent="-419100" lvl="0" marL="5715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  <a:p>
            <a:pPr indent="-419100" lvl="0" marL="5715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None/>
            </a:pPr>
            <a:r>
              <a:t/>
            </a:r>
            <a:endParaRPr/>
          </a:p>
        </p:txBody>
      </p:sp>
      <p:sp>
        <p:nvSpPr>
          <p:cNvPr id="429" name="Google Shape;429;g155a908ae85_0_759"/>
          <p:cNvSpPr txBox="1"/>
          <p:nvPr>
            <p:ph idx="3" type="body"/>
          </p:nvPr>
        </p:nvSpPr>
        <p:spPr>
          <a:xfrm>
            <a:off x="4648200" y="15240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 u="sng"/>
              <a:t> Surgical treatment:</a:t>
            </a:r>
            <a:endParaRPr/>
          </a:p>
          <a:p>
            <a:pPr indent="0" lvl="0" marL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 u="sng"/>
          </a:p>
        </p:txBody>
      </p:sp>
      <p:sp>
        <p:nvSpPr>
          <p:cNvPr id="430" name="Google Shape;430;g155a908ae85_0_759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Surgery is required when there is pus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Cruciate excision is given</a:t>
            </a:r>
            <a:endParaRPr/>
          </a:p>
          <a:p>
            <a:pPr indent="-3429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▪"/>
            </a:pPr>
            <a:r>
              <a:rPr lang="en-US"/>
              <a:t>All septas are broken</a:t>
            </a:r>
            <a:endParaRPr/>
          </a:p>
          <a:p>
            <a:pPr indent="-190500" lvl="0" marL="34290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55a908ae85_0_76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5F497A"/>
              </a:buClr>
              <a:buSzPts val="4400"/>
              <a:buFont typeface="Calibri"/>
              <a:buNone/>
            </a:pPr>
            <a:r>
              <a:rPr b="1" lang="en-US" u="sng">
                <a:solidFill>
                  <a:srgbClr val="5F497A"/>
                </a:solidFill>
              </a:rPr>
              <a:t> </a:t>
            </a:r>
            <a:r>
              <a:rPr b="1" lang="en-US" u="sng">
                <a:solidFill>
                  <a:srgbClr val="FF0000"/>
                </a:solidFill>
              </a:rPr>
              <a:t>POTT’S PUFFY TUMOUR</a:t>
            </a:r>
            <a:endParaRPr b="1" u="sng">
              <a:solidFill>
                <a:srgbClr val="FF0000"/>
              </a:solidFill>
            </a:endParaRPr>
          </a:p>
        </p:txBody>
      </p:sp>
      <p:sp>
        <p:nvSpPr>
          <p:cNvPr id="436" name="Google Shape;436;g155a908ae85_0_767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It is the formation of diffuse external swelling in scalp due to subperiosteal pus formation and scalp oedema.</a:t>
            </a:r>
            <a:endParaRPr/>
          </a:p>
        </p:txBody>
      </p:sp>
      <p:pic>
        <p:nvPicPr>
          <p:cNvPr descr="ni_2010_58_5_815_72206_f1.jpg" id="437" name="Google Shape;437;g155a908ae85_0_76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3221175"/>
            <a:ext cx="3617975" cy="3636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s.jpg" id="438" name="Google Shape;438;g155a908ae85_0_76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67200" y="3200400"/>
            <a:ext cx="4166821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2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g155a908ae85_0_77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CAUSES</a:t>
            </a:r>
            <a:endParaRPr b="1" u="sng"/>
          </a:p>
        </p:txBody>
      </p:sp>
      <p:sp>
        <p:nvSpPr>
          <p:cNvPr id="444" name="Google Shape;444;g155a908ae85_0_77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514350" lvl="0" marL="51435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AutoNum type="arabicPeriod"/>
            </a:pPr>
            <a:r>
              <a:rPr lang="en-US" sz="4400"/>
              <a:t>Frontal sinusitis which suppurates and extend to subperiosteal region.</a:t>
            </a:r>
            <a:endParaRPr/>
          </a:p>
          <a:p>
            <a:pPr indent="-514350" lvl="0" marL="51435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2. Trauma causing frontal haematoma.</a:t>
            </a:r>
            <a:endParaRPr/>
          </a:p>
          <a:p>
            <a:pPr indent="-514350" lvl="0" marL="514350" rtl="0" algn="l">
              <a:spcBef>
                <a:spcPts val="880"/>
              </a:spcBef>
              <a:spcAft>
                <a:spcPts val="0"/>
              </a:spcAft>
              <a:buClr>
                <a:schemeClr val="dk1"/>
              </a:buClr>
              <a:buSzPts val="4400"/>
              <a:buNone/>
            </a:pPr>
            <a:r>
              <a:rPr lang="en-US" sz="4400"/>
              <a:t>3. Chronic otitis media.</a:t>
            </a:r>
            <a:endParaRPr/>
          </a:p>
          <a:p>
            <a:pPr indent="-1397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8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155a908ae85_0_77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US" u="sng"/>
              <a:t>CLINICAL FEATURES</a:t>
            </a:r>
            <a:endParaRPr b="1" u="sng"/>
          </a:p>
        </p:txBody>
      </p:sp>
      <p:sp>
        <p:nvSpPr>
          <p:cNvPr id="450" name="Google Shape;450;g155a908ae85_0_779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1.pain,swelling</a:t>
            </a:r>
            <a:endParaRPr/>
          </a:p>
          <a:p>
            <a:pPr indent="-342900" lvl="0" marL="34290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2.tender,warm</a:t>
            </a:r>
            <a:endParaRPr/>
          </a:p>
          <a:p>
            <a:pPr indent="-342900" lvl="0" marL="342900" rtl="0" algn="just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3. Toxic look ,drowsiness.</a:t>
            </a:r>
            <a:endParaRPr/>
          </a:p>
          <a:p>
            <a:pPr indent="-342900" lvl="0" marL="342900" rtl="0" algn="ctr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 u="sng"/>
              <a:t> </a:t>
            </a:r>
            <a:endParaRPr/>
          </a:p>
          <a:p>
            <a:pPr indent="-342900" lvl="0" marL="342900" rtl="0" algn="ctr">
              <a:spcBef>
                <a:spcPts val="74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</a:pPr>
            <a:r>
              <a:rPr b="1" lang="en-US" sz="4000" u="sng"/>
              <a:t>COMPLICATIONS</a:t>
            </a:r>
            <a:endParaRPr sz="4000"/>
          </a:p>
          <a:p>
            <a:pPr indent="-32639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 b="1"/>
          </a:p>
          <a:p>
            <a:pPr indent="-52959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AutoNum type="arabicPeriod"/>
            </a:pPr>
            <a:r>
              <a:rPr b="1" lang="en-US"/>
              <a:t>Osteomylitis of frontal bone.</a:t>
            </a:r>
            <a:endParaRPr/>
          </a:p>
          <a:p>
            <a:pPr indent="-514350" lvl="0" marL="51435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b="1" lang="en-US"/>
              <a:t>2. Spread of infection into the cranial cavity,extra dural and subdural abscess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g155a908ae85_0_78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b="1" lang="en-US" u="sng"/>
              <a:t>Investigation</a:t>
            </a:r>
            <a:br>
              <a:rPr b="1" lang="en-US" u="sng"/>
            </a:br>
            <a:endParaRPr b="1" u="sng"/>
          </a:p>
        </p:txBody>
      </p:sp>
      <p:sp>
        <p:nvSpPr>
          <p:cNvPr id="456" name="Google Shape;456;g155a908ae85_0_784"/>
          <p:cNvSpPr txBox="1"/>
          <p:nvPr>
            <p:ph idx="1" type="body"/>
          </p:nvPr>
        </p:nvSpPr>
        <p:spPr>
          <a:xfrm>
            <a:off x="457200" y="914400"/>
            <a:ext cx="8229600" cy="521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5814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CBC</a:t>
            </a:r>
            <a:endParaRPr/>
          </a:p>
          <a:p>
            <a:pPr indent="-35814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ESR</a:t>
            </a:r>
            <a:endParaRPr/>
          </a:p>
          <a:p>
            <a:pPr indent="-35814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X-RAY</a:t>
            </a:r>
            <a:endParaRPr/>
          </a:p>
          <a:p>
            <a:pPr indent="-35814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Noto Sans Symbols"/>
              <a:buChar char="▪"/>
            </a:pPr>
            <a:r>
              <a:rPr lang="en-US"/>
              <a:t>CT-SCAN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b="1" lang="en-US" u="sng"/>
              <a:t>Treatment</a:t>
            </a:r>
            <a:r>
              <a:rPr lang="en-US"/>
              <a:t>-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1.Under antibiotic coverage drainage of pus under GA.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2. Infection entering to cranial cavity- treated according to surgery.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3. osteomylitis of frontal bone may need radical removal and reconstruction.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***</a:t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0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g155a908ae85_0_789"/>
          <p:cNvSpPr txBox="1"/>
          <p:nvPr>
            <p:ph type="ctrTitle"/>
          </p:nvPr>
        </p:nvSpPr>
        <p:spPr>
          <a:xfrm>
            <a:off x="685800" y="457201"/>
            <a:ext cx="7772400" cy="121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NECROTISING FASCITIS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462" name="Google Shape;462;g155a908ae85_0_789"/>
          <p:cNvSpPr txBox="1"/>
          <p:nvPr>
            <p:ph idx="1" type="subTitle"/>
          </p:nvPr>
        </p:nvSpPr>
        <p:spPr>
          <a:xfrm>
            <a:off x="914400" y="1828800"/>
            <a:ext cx="7086600" cy="449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n-US"/>
              <a:t>It is also known as flesh eating disease.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n-US"/>
              <a:t>It is a very serious disease.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t/>
            </a:r>
            <a:endParaRPr b="1"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b="1" lang="en-US"/>
              <a:t>It is a fast spreading  ,destructive and invasive infection of skin and soft tissue involving deep fascia too but rarely involves skeletal muscles.</a:t>
            </a:r>
            <a:endParaRPr b="1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155a908ae85_0_794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77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Common sites-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*Genitalia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* Lower abdomen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* Perineum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* Limbs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Type</a:t>
            </a:r>
            <a:r>
              <a:rPr lang="en-US"/>
              <a:t>s- * Mono-microbial or(Type-2 necrotising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-fascitis)caused by group A beta haemolytic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streptococci.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* Poly-microbial or (type-1  Necrotising  fascitis ) It is 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due to synergistic combination of multiple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bacterial infection including non-group A haemolytic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streptococci and anaerobes.</a:t>
            </a:r>
            <a:endParaRPr/>
          </a:p>
          <a:p>
            <a:pPr indent="-342900" lvl="0" marL="342900" rtl="0" algn="l">
              <a:spcBef>
                <a:spcPts val="448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155a908ae85_0_619"/>
          <p:cNvSpPr txBox="1"/>
          <p:nvPr>
            <p:ph type="ctrTitle"/>
          </p:nvPr>
        </p:nvSpPr>
        <p:spPr>
          <a:xfrm>
            <a:off x="685800" y="381001"/>
            <a:ext cx="7772400" cy="1524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en-US">
                <a:solidFill>
                  <a:srgbClr val="FF0000"/>
                </a:solidFill>
              </a:rPr>
              <a:t>CELLULITIS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258" name="Google Shape;258;g155a908ae85_0_619"/>
          <p:cNvSpPr txBox="1"/>
          <p:nvPr>
            <p:ph idx="1" type="subTitle"/>
          </p:nvPr>
        </p:nvSpPr>
        <p:spPr>
          <a:xfrm>
            <a:off x="1371600" y="1752600"/>
            <a:ext cx="6400800" cy="3886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It is a spreading subcutaneous inflammation.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Causetive agent-Haemolytic streptococcus.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Bacteria  produces two enzymes-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1.Hyaluronidase</a:t>
            </a:r>
            <a:endParaRPr/>
          </a:p>
          <a:p>
            <a:pPr indent="0" lvl="0" marL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</a:pPr>
            <a:r>
              <a:rPr lang="en-US"/>
              <a:t>2.Streptokinase 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SUS X\Downloads\n.f..jpg" id="472" name="Google Shape;472;g155a908ae85_0_79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1295400"/>
            <a:ext cx="2847900" cy="45720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 X\Downloads\nf2.jpg" id="473" name="Google Shape;473;g155a908ae85_0_7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86138" y="1295400"/>
            <a:ext cx="2371725" cy="449580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 X\Downloads\nf3.jpg" id="474" name="Google Shape;474;g155a908ae85_0_79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867400" y="1371600"/>
            <a:ext cx="3124200" cy="434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155a908ae85_0_804"/>
          <p:cNvSpPr txBox="1"/>
          <p:nvPr>
            <p:ph idx="1" type="body"/>
          </p:nvPr>
        </p:nvSpPr>
        <p:spPr>
          <a:xfrm>
            <a:off x="457200" y="609600"/>
            <a:ext cx="8229600" cy="551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Clinical features-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* sudden pain and swelling of affected part.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* Red and oedematous skin.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* Skip lesion of necrosis and ulcerations.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* High fever,signs of toxaemia and septica-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-emia and may have jaundice,renal failure.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Diagnosis-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* Full thickness biopsy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* Watery discharge(dishwater liquid) is chara-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-cteristic.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3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155a908ae85_0_808"/>
          <p:cNvSpPr txBox="1"/>
          <p:nvPr>
            <p:ph idx="1" type="body"/>
          </p:nvPr>
        </p:nvSpPr>
        <p:spPr>
          <a:xfrm>
            <a:off x="457200" y="457200"/>
            <a:ext cx="8229600" cy="566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Treatmen</a:t>
            </a:r>
            <a:r>
              <a:rPr lang="en-US"/>
              <a:t>t-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1.Hospitalisation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2.Adequate hydration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3.Broad spectrum antibiotic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Surgery-Wide excision,generous debri-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-dement followed by skin graft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after few days.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Note- In type 2 necrotising fascitis-high dose of penicillin along with CLINDAMYCIN is treatment of choice.Clindamycin prevents synthesis of toxins.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********</a:t>
            </a:r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155a908ae85_0_131"/>
          <p:cNvSpPr txBox="1"/>
          <p:nvPr>
            <p:ph type="title"/>
          </p:nvPr>
        </p:nvSpPr>
        <p:spPr>
          <a:xfrm>
            <a:off x="721163" y="174657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00000"/>
              <a:buFont typeface="Times New Roman"/>
              <a:buNone/>
            </a:pPr>
            <a:r>
              <a:rPr lang="en-US" u="sng">
                <a:latin typeface="Times New Roman"/>
                <a:ea typeface="Times New Roman"/>
                <a:cs typeface="Times New Roman"/>
                <a:sym typeface="Times New Roman"/>
              </a:rPr>
              <a:t>REFERENCES</a:t>
            </a:r>
            <a:r>
              <a:rPr lang="en-US" u="sng"/>
              <a:t> </a:t>
            </a:r>
            <a:br>
              <a:rPr lang="en-US"/>
            </a:br>
            <a:endParaRPr b="1" sz="2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t/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SRBS BOOK OF GENERAL SURGERY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A MANUAL ON CLINICAL SURGERY - S DAS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MANIPAL MANUAL OF SURGERY - K RAJGOPAL SHENOY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66386"/>
              <a:buFont typeface="Times New Roman"/>
              <a:buNone/>
            </a:pPr>
            <a:r>
              <a:rPr b="1" lang="en-US" sz="2644">
                <a:latin typeface="Times New Roman"/>
                <a:ea typeface="Times New Roman"/>
                <a:cs typeface="Times New Roman"/>
                <a:sym typeface="Times New Roman"/>
              </a:rPr>
              <a:t>BAILEY AND LOVES SHORT PRACTICE OF SURGERY</a:t>
            </a:r>
            <a:endParaRPr b="1" sz="2644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90" name="Google Shape;490;g155a908ae85_0_131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4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155a908ae85_0_136"/>
          <p:cNvSpPr txBox="1"/>
          <p:nvPr>
            <p:ph type="title"/>
          </p:nvPr>
        </p:nvSpPr>
        <p:spPr>
          <a:xfrm>
            <a:off x="628650" y="232229"/>
            <a:ext cx="7886700" cy="145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>
                <a:latin typeface="Times New Roman"/>
                <a:ea typeface="Times New Roman"/>
                <a:cs typeface="Times New Roman"/>
                <a:sym typeface="Times New Roman"/>
              </a:rPr>
              <a:t>Question &amp; Answer Session</a:t>
            </a:r>
            <a:endParaRPr sz="2400"/>
          </a:p>
        </p:txBody>
      </p:sp>
      <p:sp>
        <p:nvSpPr>
          <p:cNvPr id="496" name="Google Shape;496;g155a908ae85_0_136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7" name="Google Shape;497;g155a908ae85_0_136"/>
          <p:cNvSpPr txBox="1"/>
          <p:nvPr/>
        </p:nvSpPr>
        <p:spPr>
          <a:xfrm>
            <a:off x="903514" y="2902857"/>
            <a:ext cx="69234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 may ask your doubts related to the topic?</a:t>
            </a: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g155a908ae85_0_142"/>
          <p:cNvSpPr txBox="1"/>
          <p:nvPr/>
        </p:nvSpPr>
        <p:spPr>
          <a:xfrm>
            <a:off x="510272" y="1923736"/>
            <a:ext cx="8123400" cy="14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t/>
            </a:r>
            <a:endParaRPr sz="4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Times New Roman"/>
              <a:buNone/>
            </a:pPr>
            <a:r>
              <a:rPr lang="en-US" sz="4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THANK YOU </a:t>
            </a:r>
            <a:endParaRPr sz="4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3" name="Google Shape;503;g155a908ae85_0_142"/>
          <p:cNvSpPr txBox="1"/>
          <p:nvPr>
            <p:ph idx="12" type="sldNum"/>
          </p:nvPr>
        </p:nvSpPr>
        <p:spPr>
          <a:xfrm>
            <a:off x="6457950" y="6356350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ASUS X\Downloads\cell-3.jpg" id="263" name="Google Shape;263;g155a908ae85_0_624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2362200"/>
            <a:ext cx="3810000" cy="289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 X\Downloads\cellulitis1.jpg" id="264" name="Google Shape;264;g155a908ae85_0_6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70400" y="3886200"/>
            <a:ext cx="4140200" cy="26479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:\Users\ASUS X\Downloads\cellu-2.jpg" id="265" name="Google Shape;265;g155a908ae85_0_62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697200" y="914400"/>
            <a:ext cx="3865775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55a908ae85_0_630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Common sites- </a:t>
            </a:r>
            <a:r>
              <a:rPr lang="en-US"/>
              <a:t>Face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Scrotum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Fore arm &amp; leg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Sources of infection(due </a:t>
            </a:r>
            <a:r>
              <a:rPr lang="en-US"/>
              <a:t>to break in skin barrier)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Injuries-minor or major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Scratches on skin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Insect ,scorpion or snake bite.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Pre-disposing  factors-</a:t>
            </a:r>
            <a:endParaRPr/>
          </a:p>
          <a:p>
            <a:pPr indent="-342900" lvl="0" marL="342900" rtl="0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Diabetes,Malnourished,Low immunity.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55a908ae85_0_63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2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None/>
            </a:pPr>
            <a:r>
              <a:rPr lang="en-US">
                <a:solidFill>
                  <a:srgbClr val="FF0000"/>
                </a:solidFill>
              </a:rPr>
              <a:t>Clinical features-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Affected part   - diffuse swelling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-redness &amp; shiny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-painful &amp; itching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Systematically- fever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 pain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 May develop toxaemia.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In untreated cases-Suppuration,sloughing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  and gangrene may occur.</a:t>
            </a:r>
            <a:endParaRPr/>
          </a:p>
          <a:p>
            <a:pPr indent="-342900" lvl="0" marL="342900" rtl="0" algn="l">
              <a:spcBef>
                <a:spcPts val="544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en-US"/>
              <a:t>                                            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155a908ae85_0_638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            Treatment-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1.Bed rest and part is elevated.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2.Glycerin magsulf dressing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3.Diabetes control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4.Appropiate antibiotic-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Inj. Crys.penicillin 10 lakh unit 6hrly5-7day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or  Ciprofloxicin 500 mg twice a day.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5.Anti-snake venom in snake bite cases.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155a908ae85_0_642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3200"/>
              <a:buNone/>
            </a:pPr>
            <a:r>
              <a:rPr lang="en-US">
                <a:solidFill>
                  <a:srgbClr val="FF0000"/>
                </a:solidFill>
              </a:rPr>
              <a:t>Complication</a:t>
            </a:r>
            <a:r>
              <a:rPr lang="en-US"/>
              <a:t>-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1.Suppuration and abscess formation.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2.Necrotising fascitis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3.Toxaemia and septicaemia.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4.Ketoacidosis in diabetes.</a:t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t/>
            </a:r>
            <a:endParaRPr/>
          </a:p>
          <a:p>
            <a:pPr indent="-342900" lvl="0" marL="34290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</a:pPr>
            <a:r>
              <a:rPr lang="en-US"/>
              <a:t>                              *********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2016-12-05T19:10:03Z</dcterms:created>
  <dc:creator>ASUS X</dc:creator>
</cp:coreProperties>
</file>